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7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A9529579-B43C-4298-BC7F-44D92F72A584}">
          <p14:sldIdLst>
            <p14:sldId id="256"/>
            <p14:sldId id="257"/>
            <p14:sldId id="258"/>
            <p14:sldId id="259"/>
            <p14:sldId id="261"/>
            <p14:sldId id="260"/>
            <p14:sldId id="267"/>
            <p14:sldId id="264"/>
            <p14:sldId id="265"/>
            <p14:sldId id="266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5" autoAdjust="0"/>
    <p:restoredTop sz="94602" autoAdjust="0"/>
  </p:normalViewPr>
  <p:slideViewPr>
    <p:cSldViewPr>
      <p:cViewPr varScale="1">
        <p:scale>
          <a:sx n="66" d="100"/>
          <a:sy n="66" d="100"/>
        </p:scale>
        <p:origin x="-16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6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22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0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5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51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1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1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9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5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5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МЦ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0" y="1052736"/>
            <a:ext cx="9004274" cy="50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C:\Users\Наталка\Desktop\Karpatska_Ukraina-2_COA.svg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4090" y="128626"/>
            <a:ext cx="1214414" cy="1500174"/>
          </a:xfrm>
          <a:prstGeom prst="rect">
            <a:avLst/>
          </a:prstGeom>
          <a:noFill/>
        </p:spPr>
      </p:pic>
      <p:pic>
        <p:nvPicPr>
          <p:cNvPr id="5" name="Picture 6" descr="Емблем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2" y="79906"/>
            <a:ext cx="1337779" cy="154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0992" y="118954"/>
            <a:ext cx="90730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НАВЧАЛЬНО-МЕТОДИЧНИЙ ЦЕНТР</a:t>
            </a:r>
          </a:p>
          <a:p>
            <a:pPr algn="ctr"/>
            <a:r>
              <a:rPr lang="uk-UA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ЦИВІЛЬНОГО ЗАХИСТУ ТА БЕЗПЕКИ ЖИТТЄДІЯЛЬНОСТІ </a:t>
            </a:r>
          </a:p>
          <a:p>
            <a:pPr algn="ctr"/>
            <a:r>
              <a:rPr lang="uk-UA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ЗАКАРПАТСЬКОЇ ОБЛАСТІ  </a:t>
            </a:r>
            <a:endParaRPr lang="uk-UA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кутник із двома вирізаними протилежними кутами 14"/>
          <p:cNvSpPr/>
          <p:nvPr/>
        </p:nvSpPr>
        <p:spPr>
          <a:xfrm>
            <a:off x="251520" y="2348880"/>
            <a:ext cx="8568951" cy="208823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lt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1519" y="2348880"/>
            <a:ext cx="8568951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ОРГАНІЗАЦІЯ НАВЧАННЯ З ПИТАНЬ ЦИВІЛЬНОГО ЗАХИСТУ</a:t>
            </a:r>
          </a:p>
          <a:p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ОБ'ЄДНАНИХ ТЕРИТОРІАЛЬНИХ ГРОМАДАХ</a:t>
            </a:r>
            <a:endParaRPr lang="uk-UA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1" y="5993904"/>
            <a:ext cx="9108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БОГДАН  Роман </a:t>
            </a:r>
            <a:r>
              <a:rPr lang="ru-RU" sz="24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Іванович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Центру, полковник </a:t>
            </a:r>
            <a:r>
              <a:rPr lang="ru-RU" sz="24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захисту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179512" y="152302"/>
            <a:ext cx="8784976" cy="1685077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63500"/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КОДЕКС </a:t>
            </a:r>
            <a:r>
              <a:rPr lang="ru-RU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ЦЗ УКРАЇНИ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озділ</a:t>
            </a:r>
            <a:r>
              <a:rPr lang="uk-UA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uk-UA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глава 19, стаття 92</a:t>
            </a:r>
          </a:p>
          <a:p>
            <a:pPr algn="ctr">
              <a:lnSpc>
                <a:spcPct val="115000"/>
              </a:lnSpc>
            </a:pPr>
            <a:r>
              <a:rPr lang="uk-UA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ПКМУ</a:t>
            </a:r>
            <a:r>
              <a:rPr lang="uk-UA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від 26.06.2013 № 443 «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сил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ctr">
              <a:lnSpc>
                <a:spcPct val="115000"/>
              </a:lnSpc>
            </a:pPr>
            <a:r>
              <a:rPr lang="ru-RU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ДСНС </a:t>
            </a:r>
            <a:r>
              <a:rPr lang="ru-RU" sz="18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29.01.2014 № 44 </a:t>
            </a:r>
            <a:r>
              <a:rPr 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командно-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штабних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навчань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82"/>
          <p:cNvSpPr/>
          <p:nvPr/>
        </p:nvSpPr>
        <p:spPr>
          <a:xfrm>
            <a:off x="2460515" y="1916832"/>
            <a:ext cx="4464496" cy="432048"/>
          </a:xfrm>
          <a:prstGeom prst="rect">
            <a:avLst/>
          </a:prstGeom>
          <a:solidFill>
            <a:schemeClr val="bg1"/>
          </a:solidFill>
          <a:ln w="63500" cmpd="dbl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ПРАКТИЧНА ПІДГОТОВКА</a:t>
            </a:r>
            <a:endParaRPr lang="uk-UA" sz="2000" b="1" i="1" dirty="0" smtClean="0">
              <a:solidFill>
                <a:srgbClr val="FF0000"/>
              </a:solidFill>
            </a:endParaRPr>
          </a:p>
          <a:p>
            <a:pPr algn="ctr"/>
            <a:endParaRPr lang="uk-U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кутник 92"/>
          <p:cNvSpPr/>
          <p:nvPr/>
        </p:nvSpPr>
        <p:spPr>
          <a:xfrm>
            <a:off x="971600" y="2636912"/>
            <a:ext cx="3024336" cy="2664295"/>
          </a:xfrm>
          <a:prstGeom prst="rect">
            <a:avLst/>
          </a:prstGeom>
          <a:solidFill>
            <a:schemeClr val="bg1">
              <a:alpha val="65000"/>
            </a:schemeClr>
          </a:solidFill>
          <a:ln w="508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 УПРАВЛІННЯ</a:t>
            </a:r>
          </a:p>
          <a:p>
            <a:pPr algn="just"/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роведення </a:t>
            </a: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командно-штабних навчань та штабних тренувань з керівним складом фахівцями органів місцевого самоврядування, діяльність яких пов’язана з організацією і здійсненням заходів з цивільного </a:t>
            </a:r>
            <a:r>
              <a:rPr lang="uk-UA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endParaRPr lang="uk-UA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92"/>
          <p:cNvSpPr/>
          <p:nvPr/>
        </p:nvSpPr>
        <p:spPr>
          <a:xfrm>
            <a:off x="5114865" y="2636913"/>
            <a:ext cx="3024337" cy="2664295"/>
          </a:xfrm>
          <a:prstGeom prst="rect">
            <a:avLst/>
          </a:prstGeom>
          <a:solidFill>
            <a:schemeClr val="bg1">
              <a:alpha val="65000"/>
            </a:schemeClr>
          </a:solidFill>
          <a:ln w="508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 </a:t>
            </a:r>
            <a:endParaRPr lang="uk-UA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 ЗАХИСТУ </a:t>
            </a:r>
          </a:p>
          <a:p>
            <a:pPr algn="just"/>
            <a:r>
              <a:rPr lang="uk-UA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управління спеціальних, показових, експериментальних навчань (тренувань) з питань цивільного </a:t>
            </a:r>
            <a:r>
              <a:rPr lang="uk-UA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endParaRPr lang="uk-UA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петро карбо хем\Фото0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11018"/>
            <a:ext cx="1773800" cy="1330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петро карбо хем\Фото0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11018"/>
            <a:ext cx="1773800" cy="1330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петро карбо хем\Фото00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01716"/>
            <a:ext cx="1786202" cy="1339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петро карбо хем\Фото00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395827"/>
            <a:ext cx="1773800" cy="1345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петро карбо хем\Фото00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84454"/>
            <a:ext cx="1786202" cy="1339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484198"/>
            <a:ext cx="8124006" cy="36009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НМЦ ЦЗ та БЖД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Закарпатської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88006, 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Закарпатська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область,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м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Ужгород, 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Верещагіна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nmc.zakarpattya@dsns.go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v.ua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(0312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67 32 84, 67 33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-396552" y="3284449"/>
            <a:ext cx="962752" cy="7802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4" name="Пряма сполучна лінія 73"/>
          <p:cNvCxnSpPr>
            <a:stCxn id="64" idx="1"/>
          </p:cNvCxnSpPr>
          <p:nvPr/>
        </p:nvCxnSpPr>
        <p:spPr>
          <a:xfrm flipH="1" flipV="1">
            <a:off x="3946564" y="218988"/>
            <a:ext cx="4760420" cy="62543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 сполучна лінія 40"/>
          <p:cNvCxnSpPr/>
          <p:nvPr/>
        </p:nvCxnSpPr>
        <p:spPr>
          <a:xfrm flipH="1">
            <a:off x="3469946" y="244061"/>
            <a:ext cx="474650" cy="64622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Пряма сполучна лінія 64"/>
          <p:cNvCxnSpPr>
            <a:stCxn id="21" idx="5"/>
          </p:cNvCxnSpPr>
          <p:nvPr/>
        </p:nvCxnSpPr>
        <p:spPr>
          <a:xfrm>
            <a:off x="6234168" y="2015177"/>
            <a:ext cx="4415806" cy="42327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" name="Пряма сполучна лінія 60"/>
          <p:cNvCxnSpPr/>
          <p:nvPr/>
        </p:nvCxnSpPr>
        <p:spPr>
          <a:xfrm flipV="1">
            <a:off x="0" y="6525344"/>
            <a:ext cx="3192159" cy="3618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7" name="Пряма сполучна лінія 56"/>
          <p:cNvCxnSpPr>
            <a:stCxn id="20" idx="5"/>
          </p:cNvCxnSpPr>
          <p:nvPr/>
        </p:nvCxnSpPr>
        <p:spPr>
          <a:xfrm>
            <a:off x="425208" y="3950419"/>
            <a:ext cx="2702688" cy="21996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2945621" y="5832011"/>
            <a:ext cx="1524566" cy="1440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6" name="Пряма сполучна лінія 45"/>
          <p:cNvCxnSpPr/>
          <p:nvPr/>
        </p:nvCxnSpPr>
        <p:spPr>
          <a:xfrm>
            <a:off x="646061" y="184513"/>
            <a:ext cx="3375747" cy="60914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 сполучна лінія 42"/>
          <p:cNvCxnSpPr/>
          <p:nvPr/>
        </p:nvCxnSpPr>
        <p:spPr>
          <a:xfrm flipH="1">
            <a:off x="3707904" y="-171399"/>
            <a:ext cx="5404502" cy="64473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 сполучна лінія 39"/>
          <p:cNvCxnSpPr/>
          <p:nvPr/>
        </p:nvCxnSpPr>
        <p:spPr>
          <a:xfrm flipV="1">
            <a:off x="-3298906" y="152636"/>
            <a:ext cx="3888208" cy="1421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 сполучна лінія 30"/>
          <p:cNvCxnSpPr>
            <a:stCxn id="28" idx="5"/>
            <a:endCxn id="8" idx="5"/>
          </p:cNvCxnSpPr>
          <p:nvPr/>
        </p:nvCxnSpPr>
        <p:spPr>
          <a:xfrm>
            <a:off x="4020264" y="310191"/>
            <a:ext cx="5966539" cy="15326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 сполучна лінія 28"/>
          <p:cNvCxnSpPr/>
          <p:nvPr/>
        </p:nvCxnSpPr>
        <p:spPr>
          <a:xfrm flipV="1">
            <a:off x="4518672" y="1573968"/>
            <a:ext cx="4517824" cy="9774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>
            <a:stCxn id="20" idx="6"/>
            <a:endCxn id="21" idx="2"/>
          </p:cNvCxnSpPr>
          <p:nvPr/>
        </p:nvCxnSpPr>
        <p:spPr>
          <a:xfrm flipV="1">
            <a:off x="566200" y="1936400"/>
            <a:ext cx="5490040" cy="17381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 сполучна лінія 9"/>
          <p:cNvCxnSpPr>
            <a:stCxn id="19" idx="5"/>
            <a:endCxn id="21" idx="1"/>
          </p:cNvCxnSpPr>
          <p:nvPr/>
        </p:nvCxnSpPr>
        <p:spPr>
          <a:xfrm>
            <a:off x="853125" y="381763"/>
            <a:ext cx="5233643" cy="14758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51" name="Picture 3" descr="C:\Users\НМЦ\Desktop\2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t="628" r="17" b="1184"/>
          <a:stretch/>
        </p:blipFill>
        <p:spPr bwMode="auto">
          <a:xfrm>
            <a:off x="1043608" y="2289570"/>
            <a:ext cx="7198242" cy="39864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МЦ\Desktop\0010-010-Pozhar-v-le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307" y="4459401"/>
            <a:ext cx="2191262" cy="2013913"/>
          </a:xfrm>
          <a:prstGeom prst="ellipse">
            <a:avLst/>
          </a:prstGeom>
          <a:ln w="9525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НМЦ\Desktop\18_t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23" y="86649"/>
            <a:ext cx="2233284" cy="1988839"/>
          </a:xfrm>
          <a:prstGeom prst="ellipse">
            <a:avLst/>
          </a:prstGeom>
          <a:ln w="9525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НМЦ\Desktop\630_360_1592998399-66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31"/>
          <a:stretch/>
        </p:blipFill>
        <p:spPr bwMode="auto">
          <a:xfrm>
            <a:off x="-37444" y="1857622"/>
            <a:ext cx="2162104" cy="1864408"/>
          </a:xfrm>
          <a:prstGeom prst="ellipse">
            <a:avLst/>
          </a:prstGeom>
          <a:ln w="9525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НМЦ\Desktop\паводок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b="-4417"/>
          <a:stretch/>
        </p:blipFill>
        <p:spPr bwMode="auto">
          <a:xfrm>
            <a:off x="1640533" y="120005"/>
            <a:ext cx="2183174" cy="1984144"/>
          </a:xfrm>
          <a:prstGeom prst="ellipse">
            <a:avLst/>
          </a:prstGeom>
          <a:ln w="9525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НМЦ\Desktop\1d6d9c16a54553c35639284a78904d7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/>
          <a:stretch/>
        </p:blipFill>
        <p:spPr bwMode="auto">
          <a:xfrm>
            <a:off x="64991" y="4305263"/>
            <a:ext cx="2217819" cy="2030638"/>
          </a:xfrm>
          <a:prstGeom prst="ellipse">
            <a:avLst/>
          </a:prstGeom>
          <a:ln w="9525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НМЦ\Desktop\2___492_650x410-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36"/>
          <a:stretch/>
        </p:blipFill>
        <p:spPr bwMode="auto">
          <a:xfrm>
            <a:off x="6840760" y="1805185"/>
            <a:ext cx="2195736" cy="1989760"/>
          </a:xfrm>
          <a:prstGeom prst="ellipse">
            <a:avLst/>
          </a:prstGeom>
          <a:ln w="9525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8676456" y="648478"/>
            <a:ext cx="1535167" cy="13993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вал 18"/>
          <p:cNvSpPr/>
          <p:nvPr/>
        </p:nvSpPr>
        <p:spPr>
          <a:xfrm>
            <a:off x="216200" y="-171399"/>
            <a:ext cx="746204" cy="6480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/>
          <p:cNvSpPr/>
          <p:nvPr/>
        </p:nvSpPr>
        <p:spPr>
          <a:xfrm>
            <a:off x="6056240" y="1824991"/>
            <a:ext cx="208456" cy="222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/>
          <p:cNvSpPr/>
          <p:nvPr/>
        </p:nvSpPr>
        <p:spPr>
          <a:xfrm>
            <a:off x="3842336" y="120005"/>
            <a:ext cx="208456" cy="222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/>
          <p:cNvSpPr/>
          <p:nvPr/>
        </p:nvSpPr>
        <p:spPr>
          <a:xfrm>
            <a:off x="8676456" y="6440683"/>
            <a:ext cx="208456" cy="222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01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трілка вправо 55"/>
          <p:cNvSpPr/>
          <p:nvPr/>
        </p:nvSpPr>
        <p:spPr>
          <a:xfrm flipH="1">
            <a:off x="5543600" y="6309320"/>
            <a:ext cx="3600400" cy="9001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Заголовок 1"/>
          <p:cNvSpPr>
            <a:spLocks noGrp="1"/>
          </p:cNvSpPr>
          <p:nvPr/>
        </p:nvSpPr>
        <p:spPr bwMode="auto">
          <a:xfrm>
            <a:off x="2771800" y="632432"/>
            <a:ext cx="6278508" cy="78034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Повноваження органів місцевого самоврядування у сфері цивільного захисту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круглений прямокутник 54"/>
          <p:cNvSpPr/>
          <p:nvPr/>
        </p:nvSpPr>
        <p:spPr>
          <a:xfrm>
            <a:off x="2915816" y="1700808"/>
            <a:ext cx="6114030" cy="432048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відповідній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endParaRPr lang="uk-UA" sz="1700" dirty="0"/>
          </a:p>
        </p:txBody>
      </p:sp>
      <p:sp>
        <p:nvSpPr>
          <p:cNvPr id="57" name="Округлений прямокутник 56"/>
          <p:cNvSpPr/>
          <p:nvPr/>
        </p:nvSpPr>
        <p:spPr>
          <a:xfrm>
            <a:off x="2915816" y="2300918"/>
            <a:ext cx="6134686" cy="552018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uk-UA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забезпечення діяльності комісії з питань ТЕБ та </a:t>
            </a:r>
            <a:r>
              <a:rPr lang="uk-UA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 (тільки для РДА, міських та селищних рад)</a:t>
            </a:r>
            <a:endParaRPr lang="uk-UA" sz="1700" dirty="0"/>
          </a:p>
        </p:txBody>
      </p:sp>
      <p:sp>
        <p:nvSpPr>
          <p:cNvPr id="58" name="Округлений прямокутник 57"/>
          <p:cNvSpPr/>
          <p:nvPr/>
        </p:nvSpPr>
        <p:spPr>
          <a:xfrm>
            <a:off x="2915816" y="5591946"/>
            <a:ext cx="6134685" cy="71737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оповіщення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інформування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загрозу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надзвичайних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ситуацій</a:t>
            </a:r>
            <a:endParaRPr lang="uk-UA" sz="1700" dirty="0"/>
          </a:p>
        </p:txBody>
      </p:sp>
      <p:sp>
        <p:nvSpPr>
          <p:cNvPr id="59" name="Округлений прямокутник 58"/>
          <p:cNvSpPr/>
          <p:nvPr/>
        </p:nvSpPr>
        <p:spPr>
          <a:xfrm>
            <a:off x="2915816" y="2973036"/>
            <a:ext cx="6134685" cy="81600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Організація </a:t>
            </a:r>
            <a:r>
              <a:rPr lang="uk-UA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здійснення евакуації </a:t>
            </a:r>
            <a:r>
              <a:rPr lang="uk-UA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uk-UA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майна у безпечні райони, забезпечення </a:t>
            </a:r>
            <a:r>
              <a:rPr lang="uk-UA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життєдіяльності постраждалих </a:t>
            </a:r>
            <a:r>
              <a:rPr lang="uk-UA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 НС</a:t>
            </a:r>
            <a:endParaRPr lang="uk-UA" sz="1700" dirty="0"/>
          </a:p>
        </p:txBody>
      </p:sp>
      <p:sp>
        <p:nvSpPr>
          <p:cNvPr id="60" name="Округлений прямокутник 59"/>
          <p:cNvSpPr/>
          <p:nvPr/>
        </p:nvSpPr>
        <p:spPr>
          <a:xfrm>
            <a:off x="2915816" y="4653136"/>
            <a:ext cx="6120680" cy="792088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Керівництво </a:t>
            </a:r>
            <a:r>
              <a:rPr lang="uk-UA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створеною місцевою (добровільною) пожежною охороною та її готовність до дій за призначенням</a:t>
            </a:r>
            <a:endParaRPr lang="uk-UA" sz="1700" dirty="0"/>
          </a:p>
        </p:txBody>
      </p:sp>
      <p:sp>
        <p:nvSpPr>
          <p:cNvPr id="61" name="Округлений прямокутник 60"/>
          <p:cNvSpPr/>
          <p:nvPr/>
        </p:nvSpPr>
        <p:spPr>
          <a:xfrm>
            <a:off x="2915816" y="3903694"/>
            <a:ext cx="6138878" cy="60542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Забезпечення </a:t>
            </a:r>
            <a:r>
              <a:rPr lang="uk-UA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навчання з питань цивільного захисту посадових осіб органів місцевого самоврядування </a:t>
            </a:r>
            <a:endParaRPr lang="uk-UA" sz="1700" dirty="0"/>
          </a:p>
        </p:txBody>
      </p:sp>
      <p:pic>
        <p:nvPicPr>
          <p:cNvPr id="3079" name="Picture 7" descr="C:\Users\НМЦ\Desktop\watch-out-crypto-exchanges-decentralization-is-coming1-146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r="57116"/>
          <a:stretch/>
        </p:blipFill>
        <p:spPr bwMode="auto">
          <a:xfrm>
            <a:off x="35496" y="0"/>
            <a:ext cx="2699793" cy="68216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1" name="Стрілка вправо 80"/>
          <p:cNvSpPr/>
          <p:nvPr/>
        </p:nvSpPr>
        <p:spPr>
          <a:xfrm>
            <a:off x="2636168" y="-307032"/>
            <a:ext cx="3312368" cy="9001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3" name="Прямоугольник 7"/>
          <p:cNvSpPr>
            <a:spLocks noChangeArrowheads="1"/>
          </p:cNvSpPr>
          <p:nvPr/>
        </p:nvSpPr>
        <p:spPr bwMode="auto">
          <a:xfrm>
            <a:off x="35496" y="2218682"/>
            <a:ext cx="2700808" cy="2074414"/>
          </a:xfrm>
          <a:prstGeom prst="rect">
            <a:avLst/>
          </a:prstGeom>
          <a:solidFill>
            <a:schemeClr val="lt1">
              <a:alpha val="76000"/>
            </a:schemeClr>
          </a:solidFill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КОДЕКС ЦИВІЛЬНОГО ЗАХИСТУ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</a:p>
          <a:p>
            <a:pPr algn="ctr">
              <a:lnSpc>
                <a:spcPct val="115000"/>
              </a:lnSpc>
            </a:pPr>
            <a:r>
              <a:rPr lang="uk-UA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Стаття </a:t>
            </a:r>
            <a:r>
              <a:rPr lang="uk-UA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19. пункт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Повноваження органів місцевого самоврядування у сфері цивільного захисту</a:t>
            </a:r>
          </a:p>
          <a:p>
            <a:pPr algn="ctr">
              <a:lnSpc>
                <a:spcPct val="115000"/>
              </a:lnSpc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Пряма зі стрілкою 85"/>
          <p:cNvCxnSpPr/>
          <p:nvPr/>
        </p:nvCxnSpPr>
        <p:spPr>
          <a:xfrm flipH="1">
            <a:off x="683568" y="1196752"/>
            <a:ext cx="6984776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зі стрілкою 90"/>
          <p:cNvCxnSpPr/>
          <p:nvPr/>
        </p:nvCxnSpPr>
        <p:spPr>
          <a:xfrm flipH="1">
            <a:off x="3159444" y="1268241"/>
            <a:ext cx="4893165" cy="51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кутник 5"/>
          <p:cNvSpPr/>
          <p:nvPr/>
        </p:nvSpPr>
        <p:spPr>
          <a:xfrm>
            <a:off x="27112" y="68431"/>
            <a:ext cx="6561112" cy="120032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яка пропонується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організації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цивільного захисту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об’єднаної територіальної громади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 зі стрілкою 61"/>
          <p:cNvCxnSpPr/>
          <p:nvPr/>
        </p:nvCxnSpPr>
        <p:spPr>
          <a:xfrm>
            <a:off x="-756592" y="116632"/>
            <a:ext cx="7105988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C:\Users\НМЦ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1" r="8439"/>
          <a:stretch/>
        </p:blipFill>
        <p:spPr bwMode="auto">
          <a:xfrm>
            <a:off x="7020272" y="16404"/>
            <a:ext cx="2064675" cy="6829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3" name="Прямокутник 82"/>
          <p:cNvSpPr/>
          <p:nvPr/>
        </p:nvSpPr>
        <p:spPr>
          <a:xfrm>
            <a:off x="1403648" y="1372886"/>
            <a:ext cx="4192450" cy="903986"/>
          </a:xfrm>
          <a:prstGeom prst="rect">
            <a:avLst/>
          </a:prstGeom>
          <a:solidFill>
            <a:schemeClr val="bg1"/>
          </a:solidFill>
          <a:ln w="63500" cmpd="dbl"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ГОЛОВА ГРОМАДИ</a:t>
            </a:r>
          </a:p>
          <a:p>
            <a:pPr algn="ctr"/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керівник </a:t>
            </a:r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цивільного захисту/</a:t>
            </a:r>
          </a:p>
          <a:p>
            <a:pPr algn="ctr"/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голова комісії ТЕБ та НС</a:t>
            </a:r>
            <a:endParaRPr lang="uk-UA" b="1" i="1" dirty="0">
              <a:solidFill>
                <a:srgbClr val="FF0000"/>
              </a:solidFill>
            </a:endParaRPr>
          </a:p>
          <a:p>
            <a:pPr algn="ctr"/>
            <a:endParaRPr lang="uk-U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3" name="Прямокутник 92"/>
          <p:cNvSpPr/>
          <p:nvPr/>
        </p:nvSpPr>
        <p:spPr>
          <a:xfrm>
            <a:off x="179512" y="2541915"/>
            <a:ext cx="1872208" cy="743069"/>
          </a:xfrm>
          <a:prstGeom prst="rect">
            <a:avLst/>
          </a:prstGeom>
          <a:noFill/>
          <a:ln w="50800">
            <a:solidFill>
              <a:schemeClr val="bg1"/>
            </a:solidFill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5" name="Прямокутник 94"/>
          <p:cNvSpPr/>
          <p:nvPr/>
        </p:nvSpPr>
        <p:spPr>
          <a:xfrm>
            <a:off x="179512" y="2564904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Комісія</a:t>
            </a:r>
          </a:p>
          <a:p>
            <a:pPr lvl="0" algn="ctr"/>
            <a:r>
              <a:rPr lang="uk-UA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ТЕБ та НС</a:t>
            </a:r>
          </a:p>
        </p:txBody>
      </p:sp>
      <p:sp>
        <p:nvSpPr>
          <p:cNvPr id="99" name="Прямокутник 98"/>
          <p:cNvSpPr/>
          <p:nvPr/>
        </p:nvSpPr>
        <p:spPr>
          <a:xfrm>
            <a:off x="5004048" y="2541915"/>
            <a:ext cx="1872208" cy="743069"/>
          </a:xfrm>
          <a:prstGeom prst="rect">
            <a:avLst/>
          </a:prstGeom>
          <a:noFill/>
          <a:ln w="50800">
            <a:solidFill>
              <a:schemeClr val="bg1"/>
            </a:solidFill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02" name="Прямокутник 4101"/>
          <p:cNvSpPr/>
          <p:nvPr/>
        </p:nvSpPr>
        <p:spPr>
          <a:xfrm>
            <a:off x="4806280" y="2590283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Комісія з питань евакуації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Прямокутник 4102"/>
          <p:cNvSpPr/>
          <p:nvPr/>
        </p:nvSpPr>
        <p:spPr>
          <a:xfrm>
            <a:off x="2051720" y="3645024"/>
            <a:ext cx="2952328" cy="6463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/>
            <a:r>
              <a:rPr lang="uk-UA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Структурний підрозділ </a:t>
            </a:r>
          </a:p>
          <a:p>
            <a:pPr lvl="0" algn="ctr"/>
            <a:r>
              <a:rPr lang="uk-UA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 питань ЦЗ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Прямокутник 107"/>
          <p:cNvSpPr/>
          <p:nvPr/>
        </p:nvSpPr>
        <p:spPr>
          <a:xfrm>
            <a:off x="283591" y="4678517"/>
            <a:ext cx="2952328" cy="743069"/>
          </a:xfrm>
          <a:prstGeom prst="rect">
            <a:avLst/>
          </a:prstGeom>
          <a:noFill/>
          <a:ln w="50800">
            <a:solidFill>
              <a:schemeClr val="bg1"/>
            </a:solidFill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9" name="Прямокутник 108"/>
          <p:cNvSpPr/>
          <p:nvPr/>
        </p:nvSpPr>
        <p:spPr>
          <a:xfrm>
            <a:off x="3687704" y="4678517"/>
            <a:ext cx="2952328" cy="743069"/>
          </a:xfrm>
          <a:prstGeom prst="rect">
            <a:avLst/>
          </a:prstGeom>
          <a:noFill/>
          <a:ln w="50800">
            <a:solidFill>
              <a:schemeClr val="bg1"/>
            </a:solidFill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0" name="Прямокутник 109"/>
          <p:cNvSpPr/>
          <p:nvPr/>
        </p:nvSpPr>
        <p:spPr>
          <a:xfrm>
            <a:off x="2023709" y="5803859"/>
            <a:ext cx="2952328" cy="743069"/>
          </a:xfrm>
          <a:prstGeom prst="rect">
            <a:avLst/>
          </a:prstGeom>
          <a:noFill/>
          <a:ln w="50800">
            <a:solidFill>
              <a:schemeClr val="bg1"/>
            </a:solidFill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04" name="Прямокутник 4103"/>
          <p:cNvSpPr/>
          <p:nvPr/>
        </p:nvSpPr>
        <p:spPr>
          <a:xfrm>
            <a:off x="293190" y="4752266"/>
            <a:ext cx="2866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Спеціалізовані служби цивільного захисту </a:t>
            </a:r>
          </a:p>
        </p:txBody>
      </p:sp>
      <p:sp>
        <p:nvSpPr>
          <p:cNvPr id="4105" name="Прямокутник 4104"/>
          <p:cNvSpPr/>
          <p:nvPr/>
        </p:nvSpPr>
        <p:spPr>
          <a:xfrm>
            <a:off x="1907704" y="5805264"/>
            <a:ext cx="3021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Добровільні пожежні  </a:t>
            </a:r>
            <a:endParaRPr lang="uk-UA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uk-UA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формування </a:t>
            </a:r>
          </a:p>
        </p:txBody>
      </p:sp>
      <p:sp>
        <p:nvSpPr>
          <p:cNvPr id="4106" name="Прямокутник 4105"/>
          <p:cNvSpPr/>
          <p:nvPr/>
        </p:nvSpPr>
        <p:spPr>
          <a:xfrm>
            <a:off x="3766838" y="4752266"/>
            <a:ext cx="2821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Місцева пожежно-рятувальна команда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12" name="Сполучна лінія уступом 4111"/>
          <p:cNvCxnSpPr/>
          <p:nvPr/>
        </p:nvCxnSpPr>
        <p:spPr>
          <a:xfrm rot="10800000" flipV="1">
            <a:off x="1115616" y="1919876"/>
            <a:ext cx="288032" cy="645028"/>
          </a:xfrm>
          <a:prstGeom prst="bentConnector2">
            <a:avLst/>
          </a:prstGeom>
          <a:ln>
            <a:solidFill>
              <a:schemeClr val="bg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1" name="Сполучна лінія уступом 120"/>
          <p:cNvCxnSpPr/>
          <p:nvPr/>
        </p:nvCxnSpPr>
        <p:spPr>
          <a:xfrm rot="16200000" flipH="1">
            <a:off x="5456526" y="2115471"/>
            <a:ext cx="645027" cy="253839"/>
          </a:xfrm>
          <a:prstGeom prst="bentConnector3">
            <a:avLst>
              <a:gd name="adj1" fmla="val -1100"/>
            </a:avLst>
          </a:prstGeom>
          <a:ln>
            <a:solidFill>
              <a:schemeClr val="bg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6" name="Сполучна лінія уступом 135"/>
          <p:cNvCxnSpPr/>
          <p:nvPr/>
        </p:nvCxnSpPr>
        <p:spPr>
          <a:xfrm rot="16200000" flipH="1">
            <a:off x="3295031" y="2757575"/>
            <a:ext cx="2315097" cy="1497703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8" name="Сполучна лінія уступом 137"/>
          <p:cNvCxnSpPr/>
          <p:nvPr/>
        </p:nvCxnSpPr>
        <p:spPr>
          <a:xfrm rot="5400000">
            <a:off x="1404346" y="2852238"/>
            <a:ext cx="2291459" cy="1284742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3" name="Пряма зі стрілкою 142"/>
          <p:cNvCxnSpPr/>
          <p:nvPr/>
        </p:nvCxnSpPr>
        <p:spPr>
          <a:xfrm>
            <a:off x="-252536" y="6669360"/>
            <a:ext cx="3290166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 зі стрілкою 145"/>
          <p:cNvCxnSpPr/>
          <p:nvPr/>
        </p:nvCxnSpPr>
        <p:spPr>
          <a:xfrm>
            <a:off x="-252536" y="6756534"/>
            <a:ext cx="584863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кутник 92"/>
          <p:cNvSpPr/>
          <p:nvPr/>
        </p:nvSpPr>
        <p:spPr>
          <a:xfrm>
            <a:off x="2051720" y="3598531"/>
            <a:ext cx="3024336" cy="743069"/>
          </a:xfrm>
          <a:prstGeom prst="rect">
            <a:avLst/>
          </a:prstGeom>
          <a:noFill/>
          <a:ln w="50800">
            <a:solidFill>
              <a:schemeClr val="bg1"/>
            </a:solidFill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123" name="Пряма зі стрілкою 4122"/>
          <p:cNvCxnSpPr/>
          <p:nvPr/>
        </p:nvCxnSpPr>
        <p:spPr>
          <a:xfrm>
            <a:off x="3430579" y="2348880"/>
            <a:ext cx="28011" cy="129853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5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 сполучна лінія 40"/>
          <p:cNvCxnSpPr/>
          <p:nvPr/>
        </p:nvCxnSpPr>
        <p:spPr>
          <a:xfrm flipH="1">
            <a:off x="107505" y="244061"/>
            <a:ext cx="3837091" cy="31227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0" name="Пряма сполучна лінія 64"/>
          <p:cNvCxnSpPr>
            <a:endCxn id="50" idx="6"/>
          </p:cNvCxnSpPr>
          <p:nvPr/>
        </p:nvCxnSpPr>
        <p:spPr>
          <a:xfrm flipH="1">
            <a:off x="6326774" y="1936399"/>
            <a:ext cx="3357794" cy="28607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-396552" y="3284449"/>
            <a:ext cx="962752" cy="7802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4" name="Пряма сполучна лінія 73"/>
          <p:cNvCxnSpPr>
            <a:stCxn id="50" idx="1"/>
          </p:cNvCxnSpPr>
          <p:nvPr/>
        </p:nvCxnSpPr>
        <p:spPr>
          <a:xfrm flipH="1" flipV="1">
            <a:off x="1388426" y="-1535952"/>
            <a:ext cx="4760420" cy="62543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 сполучна лінія 64"/>
          <p:cNvCxnSpPr>
            <a:stCxn id="48" idx="5"/>
            <a:endCxn id="50" idx="0"/>
          </p:cNvCxnSpPr>
          <p:nvPr/>
        </p:nvCxnSpPr>
        <p:spPr>
          <a:xfrm flipH="1">
            <a:off x="6222546" y="2015177"/>
            <a:ext cx="11622" cy="26705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 сполучна лінія 45"/>
          <p:cNvCxnSpPr/>
          <p:nvPr/>
        </p:nvCxnSpPr>
        <p:spPr>
          <a:xfrm>
            <a:off x="646061" y="184513"/>
            <a:ext cx="4069955" cy="49006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 сполучна лінія 42"/>
          <p:cNvCxnSpPr/>
          <p:nvPr/>
        </p:nvCxnSpPr>
        <p:spPr>
          <a:xfrm flipH="1">
            <a:off x="0" y="-171399"/>
            <a:ext cx="9112406" cy="56886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 сполучна лінія 39"/>
          <p:cNvCxnSpPr/>
          <p:nvPr/>
        </p:nvCxnSpPr>
        <p:spPr>
          <a:xfrm flipV="1">
            <a:off x="-3298906" y="152636"/>
            <a:ext cx="3888208" cy="1421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 сполучна лінія 30"/>
          <p:cNvCxnSpPr>
            <a:stCxn id="49" idx="5"/>
          </p:cNvCxnSpPr>
          <p:nvPr/>
        </p:nvCxnSpPr>
        <p:spPr>
          <a:xfrm>
            <a:off x="4020264" y="310191"/>
            <a:ext cx="5966539" cy="15326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 сполучна лінія 25"/>
          <p:cNvCxnSpPr>
            <a:stCxn id="33" idx="6"/>
            <a:endCxn id="48" idx="2"/>
          </p:cNvCxnSpPr>
          <p:nvPr/>
        </p:nvCxnSpPr>
        <p:spPr>
          <a:xfrm flipV="1">
            <a:off x="566200" y="1936400"/>
            <a:ext cx="5490040" cy="17381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Пряма сполучна лінія 9"/>
          <p:cNvCxnSpPr>
            <a:stCxn id="47" idx="5"/>
            <a:endCxn id="48" idx="1"/>
          </p:cNvCxnSpPr>
          <p:nvPr/>
        </p:nvCxnSpPr>
        <p:spPr>
          <a:xfrm>
            <a:off x="853125" y="381763"/>
            <a:ext cx="5233643" cy="14758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216200" y="-171399"/>
            <a:ext cx="746204" cy="6480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Овал 47"/>
          <p:cNvSpPr/>
          <p:nvPr/>
        </p:nvSpPr>
        <p:spPr>
          <a:xfrm>
            <a:off x="6056240" y="1824991"/>
            <a:ext cx="208456" cy="222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Овал 48"/>
          <p:cNvSpPr/>
          <p:nvPr/>
        </p:nvSpPr>
        <p:spPr>
          <a:xfrm>
            <a:off x="3842336" y="120005"/>
            <a:ext cx="208456" cy="222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Овал 49"/>
          <p:cNvSpPr/>
          <p:nvPr/>
        </p:nvSpPr>
        <p:spPr>
          <a:xfrm>
            <a:off x="6118318" y="4685743"/>
            <a:ext cx="208456" cy="222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угольник 24"/>
          <p:cNvSpPr/>
          <p:nvPr/>
        </p:nvSpPr>
        <p:spPr>
          <a:xfrm>
            <a:off x="3419872" y="2506037"/>
            <a:ext cx="2356458" cy="2867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2506036"/>
            <a:ext cx="2376264" cy="2867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/>
          </a:p>
        </p:txBody>
      </p:sp>
      <p:sp>
        <p:nvSpPr>
          <p:cNvPr id="2" name="Овал 1"/>
          <p:cNvSpPr/>
          <p:nvPr/>
        </p:nvSpPr>
        <p:spPr>
          <a:xfrm>
            <a:off x="-468560" y="-1035496"/>
            <a:ext cx="9937104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Заголовок 1"/>
          <p:cNvSpPr>
            <a:spLocks noGrp="1"/>
          </p:cNvSpPr>
          <p:nvPr/>
        </p:nvSpPr>
        <p:spPr bwMode="auto">
          <a:xfrm>
            <a:off x="0" y="-99392"/>
            <a:ext cx="9144000" cy="10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структурного підрозділу </a:t>
            </a:r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питань цивільного захисту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44208" y="2506037"/>
            <a:ext cx="2366237" cy="2867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Граничну чисельність структурного підрозділу 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питань цивільного захисту визначає міський (сільський, селищний) голова у межах відповідних бюджетних призначень</a:t>
            </a:r>
            <a:r>
              <a:rPr lang="uk-U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38128" y="2708920"/>
            <a:ext cx="228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структурного підрозділу 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питань цивільного захисту (департамент, управління, відділ або сектор) рекомендується визначати, враховуючи рівень техногенного навантаження на відповідній території.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1590" y="2981270"/>
            <a:ext cx="228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Структурний підрозділ 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питань цивільного захисту утворюється у складі виконавчого комітету міської (сільської, селищної) ради.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Двенадцатиугольник 25"/>
          <p:cNvSpPr/>
          <p:nvPr/>
        </p:nvSpPr>
        <p:spPr>
          <a:xfrm>
            <a:off x="35496" y="1844824"/>
            <a:ext cx="792088" cy="792088"/>
          </a:xfrm>
          <a:prstGeom prst="dodecagon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sz="4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Двенадцатиугольник 26"/>
          <p:cNvSpPr/>
          <p:nvPr/>
        </p:nvSpPr>
        <p:spPr>
          <a:xfrm>
            <a:off x="3131840" y="1844824"/>
            <a:ext cx="792088" cy="792088"/>
          </a:xfrm>
          <a:prstGeom prst="dodecagon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4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Двенадцатиугольник 27"/>
          <p:cNvSpPr/>
          <p:nvPr/>
        </p:nvSpPr>
        <p:spPr>
          <a:xfrm>
            <a:off x="6156176" y="1844824"/>
            <a:ext cx="792088" cy="792088"/>
          </a:xfrm>
          <a:prstGeom prst="dodecagon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sz="4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Штриховая стрелка вправо 28"/>
          <p:cNvSpPr/>
          <p:nvPr/>
        </p:nvSpPr>
        <p:spPr>
          <a:xfrm rot="5400000">
            <a:off x="4128508" y="-269132"/>
            <a:ext cx="742968" cy="3770580"/>
          </a:xfrm>
          <a:prstGeom prst="stripedRightArrow">
            <a:avLst>
              <a:gd name="adj1" fmla="val 75943"/>
              <a:gd name="adj2" fmla="val 76103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Прямокутник 82"/>
          <p:cNvSpPr/>
          <p:nvPr/>
        </p:nvSpPr>
        <p:spPr>
          <a:xfrm>
            <a:off x="107505" y="5517232"/>
            <a:ext cx="8928991" cy="1238254"/>
          </a:xfrm>
          <a:prstGeom prst="rect">
            <a:avLst/>
          </a:prstGeom>
          <a:noFill/>
          <a:ln w="63500" cmpd="thinThick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indent="317500" algn="just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108520" y="5167352"/>
            <a:ext cx="1224136" cy="1862048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15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3568" y="5517232"/>
            <a:ext cx="825319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17500" algn="just"/>
            <a:r>
              <a:rPr lang="uk-UA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разі, якщо з визначеними завданнями здатна впоратись одна уповноважена особа, тоді такий структурний підрозділ не створюють, а признаючать посадову особу.</a:t>
            </a:r>
            <a:endParaRPr lang="ru-RU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462237" y="896078"/>
            <a:ext cx="1524566" cy="1440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6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кутник 15"/>
          <p:cNvSpPr/>
          <p:nvPr/>
        </p:nvSpPr>
        <p:spPr>
          <a:xfrm>
            <a:off x="0" y="5517232"/>
            <a:ext cx="9144000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22" name="Picture 2" descr="C:\Users\НМЦ\Desktop\Smile-breathe-and-go-slowly.-6-1024x57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5"/>
          <a:stretch/>
        </p:blipFill>
        <p:spPr bwMode="auto">
          <a:xfrm>
            <a:off x="1403648" y="5589240"/>
            <a:ext cx="6502400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971600" y="152303"/>
            <a:ext cx="7272808" cy="136652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63500"/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КОДЕКС ЦИВІЛЬНОГО ЗАХИСТУ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</a:p>
          <a:p>
            <a:pPr algn="ctr">
              <a:lnSpc>
                <a:spcPct val="115000"/>
              </a:lnSpc>
            </a:pP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Статті 39-42. </a:t>
            </a:r>
          </a:p>
          <a:p>
            <a:pPr algn="ctr">
              <a:lnSpc>
                <a:spcPct val="115000"/>
              </a:lnSpc>
            </a:pPr>
            <a:r>
              <a:rPr lang="uk-UA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Навчання населення діям у надзвичайних ситуаціях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95536" y="2345737"/>
            <a:ext cx="2430160" cy="3027479"/>
          </a:xfrm>
          <a:prstGeom prst="rect">
            <a:avLst/>
          </a:prstGeom>
          <a:noFill/>
          <a:ln w="63500" cmpd="dbl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3365976" y="2345737"/>
            <a:ext cx="2430160" cy="3027479"/>
          </a:xfrm>
          <a:prstGeom prst="rect">
            <a:avLst/>
          </a:prstGeom>
          <a:noFill/>
          <a:ln w="63500" cmpd="dbl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6318304" y="2348880"/>
            <a:ext cx="2430160" cy="3027479"/>
          </a:xfrm>
          <a:prstGeom prst="rect">
            <a:avLst/>
          </a:prstGeom>
          <a:noFill/>
          <a:ln w="63500" cmpd="dbl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2464" y="1727502"/>
            <a:ext cx="2736304" cy="1767339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місцем роботи </a:t>
            </a:r>
            <a:endParaRPr lang="uk-U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187463" y="1712945"/>
            <a:ext cx="2736304" cy="1767339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місцем навчання </a:t>
            </a:r>
            <a:endParaRPr lang="uk-U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56176" y="1764967"/>
            <a:ext cx="2736304" cy="1767339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місцем проживання </a:t>
            </a:r>
            <a:endParaRPr lang="uk-U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308" y="3760405"/>
            <a:ext cx="243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Працююче населення</a:t>
            </a:r>
            <a:endParaRPr lang="uk-UA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4912" y="3429000"/>
            <a:ext cx="2583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Діти дошкільного віку, учні, студенти</a:t>
            </a:r>
            <a:endParaRPr lang="uk-UA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8184" y="3789040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епрацююче населення</a:t>
            </a:r>
            <a:endParaRPr lang="uk-UA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Сполучна лінія уступом 4111"/>
          <p:cNvCxnSpPr>
            <a:stCxn id="9" idx="1"/>
          </p:cNvCxnSpPr>
          <p:nvPr/>
        </p:nvCxnSpPr>
        <p:spPr>
          <a:xfrm rot="10800000" flipV="1">
            <a:off x="1907703" y="1843340"/>
            <a:ext cx="567528" cy="645028"/>
          </a:xfrm>
          <a:prstGeom prst="bentConnector2">
            <a:avLst/>
          </a:prstGeom>
          <a:ln>
            <a:solidFill>
              <a:schemeClr val="bg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Сполучна лінія уступом 120"/>
          <p:cNvCxnSpPr/>
          <p:nvPr/>
        </p:nvCxnSpPr>
        <p:spPr>
          <a:xfrm rot="16200000" flipH="1">
            <a:off x="6284839" y="1500136"/>
            <a:ext cx="1004625" cy="973917"/>
          </a:xfrm>
          <a:prstGeom prst="bentConnector3">
            <a:avLst>
              <a:gd name="adj1" fmla="val 36587"/>
            </a:avLst>
          </a:prstGeom>
          <a:ln>
            <a:solidFill>
              <a:schemeClr val="bg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9" name="Picture 5" descr="C:\Users\user\OneDrive\Робочий стіл\Виступ Богдан\ab048e07137dbcc220f44bb0fc32669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165" y="2348880"/>
            <a:ext cx="960456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2"/>
          <p:cNvSpPr/>
          <p:nvPr/>
        </p:nvSpPr>
        <p:spPr>
          <a:xfrm>
            <a:off x="2475231" y="1391347"/>
            <a:ext cx="4192450" cy="903986"/>
          </a:xfrm>
          <a:prstGeom prst="rect">
            <a:avLst/>
          </a:prstGeom>
          <a:solidFill>
            <a:schemeClr val="bg1"/>
          </a:solidFill>
          <a:ln w="63500" cmpd="dbl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ПІДГОТОВКА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КЕРІВНОГО СКЛАДУ І ФАХІВЦІВ </a:t>
            </a:r>
            <a:endParaRPr lang="uk-UA" sz="1600" b="1" i="1" dirty="0" smtClean="0">
              <a:solidFill>
                <a:srgbClr val="FF0000"/>
              </a:solidFill>
            </a:endParaRPr>
          </a:p>
          <a:p>
            <a:pPr algn="ctr"/>
            <a:endParaRPr lang="uk-U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Прямокутник 92"/>
          <p:cNvSpPr/>
          <p:nvPr/>
        </p:nvSpPr>
        <p:spPr>
          <a:xfrm>
            <a:off x="395534" y="2542263"/>
            <a:ext cx="3024336" cy="3263001"/>
          </a:xfrm>
          <a:prstGeom prst="rect">
            <a:avLst/>
          </a:prstGeom>
          <a:solidFill>
            <a:schemeClr val="bg1">
              <a:alpha val="65000"/>
            </a:schemeClr>
          </a:solidFill>
          <a:ln w="508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ФУНКЦІОНАЛЬНЕ НАВЧАННЯ</a:t>
            </a:r>
          </a:p>
          <a:p>
            <a:pPr algn="ctr"/>
            <a:endParaRPr lang="uk-UA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</a:t>
            </a: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осіб, які за класифікацією професій належать до керівників, професіоналів і фахівців, з метою набуття та систематичного оновлення спеціальних знань, умінь та навичок з питань цивільного захисту.</a:t>
            </a:r>
          </a:p>
        </p:txBody>
      </p:sp>
      <p:pic>
        <p:nvPicPr>
          <p:cNvPr id="1026" name="Picture 2" descr="C:\Users\user\OneDrive\Робочий стіл\Виступ Богдан\123-780x3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1208" y="3178183"/>
            <a:ext cx="5827864" cy="23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79512" y="76252"/>
            <a:ext cx="8784976" cy="122495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63500"/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ПОСТАНОВА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КАБІНЕТУ МІНІСТРІВ УКРАЇНИ </a:t>
            </a:r>
          </a:p>
          <a:p>
            <a:pPr algn="ctr">
              <a:lnSpc>
                <a:spcPct val="115000"/>
              </a:lnSpc>
            </a:pPr>
            <a:r>
              <a:rPr lang="uk-UA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 23 жовтня 2013 року № 819  (зміни  ПКМУ від </a:t>
            </a:r>
            <a:r>
              <a:rPr lang="uk-UA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uk-UA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березня </a:t>
            </a:r>
            <a:r>
              <a:rPr lang="uk-UA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 року № </a:t>
            </a:r>
            <a:r>
              <a:rPr lang="uk-UA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230)</a:t>
            </a:r>
            <a:endParaRPr lang="uk-UA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uk-UA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</a:t>
            </a:r>
            <a:r>
              <a:rPr lang="uk-UA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 </a:t>
            </a:r>
            <a:r>
              <a:rPr lang="uk-UA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 проведення навчання керівного складу та фахівців, діяльність яких пов’язана з організацією і здійсненням заходів з питань цивільного </a:t>
            </a:r>
            <a:r>
              <a:rPr lang="uk-UA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захисту»</a:t>
            </a:r>
            <a:endParaRPr lang="ru-RU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OneDrive\Робочий стіл\Виступ Богдан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848" y="259866"/>
            <a:ext cx="2689341" cy="201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OneDrive\Робочий стіл\Виступ Богдан\39264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84" y="3861048"/>
            <a:ext cx="4318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кутник 92"/>
          <p:cNvSpPr/>
          <p:nvPr/>
        </p:nvSpPr>
        <p:spPr>
          <a:xfrm>
            <a:off x="5761941" y="2561415"/>
            <a:ext cx="3024337" cy="3243849"/>
          </a:xfrm>
          <a:prstGeom prst="rect">
            <a:avLst/>
          </a:prstGeom>
          <a:solidFill>
            <a:schemeClr val="bg1">
              <a:alpha val="65000"/>
            </a:schemeClr>
          </a:solidFill>
          <a:ln w="508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ПІДГОТОВКА</a:t>
            </a:r>
          </a:p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 </a:t>
            </a: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керівним складом  і фахівцями </a:t>
            </a:r>
            <a:r>
              <a:rPr lang="uk-UA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теоретичних </a:t>
            </a: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 з питань цивільного захисту та набуття ними навичок і досвіду виконання завдань та функцій під час командно-штабних, штабних та спеціальних об’єктових навчання і тренував з питань цивільного </a:t>
            </a:r>
            <a:r>
              <a:rPr lang="uk-UA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endParaRPr lang="uk-UA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Блок-схема: дисплей 158"/>
          <p:cNvSpPr/>
          <p:nvPr/>
        </p:nvSpPr>
        <p:spPr>
          <a:xfrm rot="10800000">
            <a:off x="180193" y="1124744"/>
            <a:ext cx="2001236" cy="2711925"/>
          </a:xfrm>
          <a:prstGeom prst="flowChartDisplay">
            <a:avLst/>
          </a:prstGeom>
          <a:noFill/>
          <a:ln w="50800" cmpd="tri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2" name="Куб 151"/>
          <p:cNvSpPr/>
          <p:nvPr/>
        </p:nvSpPr>
        <p:spPr>
          <a:xfrm>
            <a:off x="2268966" y="1988840"/>
            <a:ext cx="6790542" cy="2319357"/>
          </a:xfrm>
          <a:prstGeom prst="cube">
            <a:avLst>
              <a:gd name="adj" fmla="val 1039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3" name="Куб 152"/>
          <p:cNvSpPr/>
          <p:nvPr/>
        </p:nvSpPr>
        <p:spPr>
          <a:xfrm>
            <a:off x="2267745" y="4437112"/>
            <a:ext cx="6790542" cy="1465771"/>
          </a:xfrm>
          <a:prstGeom prst="cube">
            <a:avLst>
              <a:gd name="adj" fmla="val 1695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9" name="Куб 148"/>
          <p:cNvSpPr/>
          <p:nvPr/>
        </p:nvSpPr>
        <p:spPr>
          <a:xfrm>
            <a:off x="2267744" y="980729"/>
            <a:ext cx="6790542" cy="864096"/>
          </a:xfrm>
          <a:prstGeom prst="cube">
            <a:avLst>
              <a:gd name="adj" fmla="val 2822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0" name="Прямоугольник 139"/>
          <p:cNvSpPr/>
          <p:nvPr/>
        </p:nvSpPr>
        <p:spPr>
          <a:xfrm>
            <a:off x="98740" y="1120544"/>
            <a:ext cx="205217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 керівного складу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 управління цивільного 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Прямоугольник 7"/>
          <p:cNvSpPr>
            <a:spLocks noChangeArrowheads="1"/>
          </p:cNvSpPr>
          <p:nvPr/>
        </p:nvSpPr>
        <p:spPr bwMode="auto">
          <a:xfrm>
            <a:off x="1131540" y="6238473"/>
            <a:ext cx="7318454" cy="43088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КМ України від </a:t>
            </a:r>
            <a:r>
              <a:rPr lang="uk-UA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березня 2018 р. № </a:t>
            </a:r>
            <a: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907232" y="5962054"/>
            <a:ext cx="784448" cy="923330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Прямокутник 82"/>
          <p:cNvSpPr/>
          <p:nvPr/>
        </p:nvSpPr>
        <p:spPr>
          <a:xfrm>
            <a:off x="899592" y="6165304"/>
            <a:ext cx="7920880" cy="590182"/>
          </a:xfrm>
          <a:prstGeom prst="rect">
            <a:avLst/>
          </a:prstGeom>
          <a:noFill/>
          <a:ln w="63500" cmpd="thinThick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indent="317500" algn="just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340974" y="1198493"/>
            <a:ext cx="6551506" cy="646331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 </a:t>
            </a: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 органів виконавчої влади, органів місцевого самоврядування і їх заступники</a:t>
            </a:r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295818" y="2276872"/>
            <a:ext cx="65110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структурних підрозділів (управлінь, відділів, секторів) місцевих </a:t>
            </a:r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ОВВ і ОМС, </a:t>
            </a: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забезпечують у межах законодавства виконання завдань цивільного захисту у певній сфері суспільного життя (крім штатних підрозділів (посадових осіб) з питань </a:t>
            </a:r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ЦЗ, </a:t>
            </a: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особи, </a:t>
            </a: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очолюють територіальні спеціалізовані служби і формування цивільного захисту</a:t>
            </a:r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340974" y="4702554"/>
            <a:ext cx="6551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Посадові</a:t>
            </a: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місцевих органів виконавчої влади та органів місцевого самоврядування, які виконують обов'язки секретарів комісій з питань евакуації, комісій з питань техногенно-екологічної безпеки та надзвичайних ситуацій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8022428" y="5962054"/>
            <a:ext cx="784448" cy="923330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Заголовок 1"/>
          <p:cNvSpPr>
            <a:spLocks noGrp="1"/>
          </p:cNvSpPr>
          <p:nvPr/>
        </p:nvSpPr>
        <p:spPr bwMode="auto">
          <a:xfrm>
            <a:off x="156500" y="116632"/>
            <a:ext cx="8807988" cy="78034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uk-UA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структура функціональної підготовки з питань цивільного захисту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180192" y="3985030"/>
            <a:ext cx="1970721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У </a:t>
            </a:r>
            <a:r>
              <a:rPr lang="uk-UA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uk-UA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 </a:t>
            </a:r>
            <a:r>
              <a:rPr lang="uk-UA" sz="2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на посаду і в подальшому </a:t>
            </a:r>
            <a:r>
              <a:rPr lang="uk-UA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на п'ять </a:t>
            </a:r>
            <a:r>
              <a:rPr lang="uk-UA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 </a:t>
            </a:r>
            <a:r>
              <a:rPr lang="uk-UA" sz="20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5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исплей 3"/>
          <p:cNvSpPr/>
          <p:nvPr/>
        </p:nvSpPr>
        <p:spPr>
          <a:xfrm rot="10800000">
            <a:off x="180193" y="1124744"/>
            <a:ext cx="2001236" cy="2711925"/>
          </a:xfrm>
          <a:prstGeom prst="flowChartDisplay">
            <a:avLst/>
          </a:prstGeom>
          <a:noFill/>
          <a:ln w="50800" cmpd="tri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Куб 4"/>
          <p:cNvSpPr/>
          <p:nvPr/>
        </p:nvSpPr>
        <p:spPr>
          <a:xfrm>
            <a:off x="2389970" y="2708920"/>
            <a:ext cx="6646526" cy="1584176"/>
          </a:xfrm>
          <a:prstGeom prst="cube">
            <a:avLst>
              <a:gd name="adj" fmla="val 1039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</a:t>
            </a: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входять до складу спеціалізованих служб та формувань цивільного захисту і які залучаються до організації та проведення робіт з дегазації, дезактивації територій і об'єктів, інших видів спеціальної обробки, дозиметричного контролю та радіаційно-хімічної розвідки.</a:t>
            </a:r>
          </a:p>
        </p:txBody>
      </p:sp>
      <p:sp>
        <p:nvSpPr>
          <p:cNvPr id="6" name="Куб 5"/>
          <p:cNvSpPr/>
          <p:nvPr/>
        </p:nvSpPr>
        <p:spPr>
          <a:xfrm>
            <a:off x="2389970" y="4365104"/>
            <a:ext cx="6646526" cy="817699"/>
          </a:xfrm>
          <a:prstGeom prst="cube">
            <a:avLst>
              <a:gd name="adj" fmla="val 1695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Інженерно-технічні працівники</a:t>
            </a: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очолюють ланки, групи </a:t>
            </a:r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 з </a:t>
            </a: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 захисних споруд цивільного захисту.</a:t>
            </a:r>
          </a:p>
        </p:txBody>
      </p:sp>
      <p:sp>
        <p:nvSpPr>
          <p:cNvPr id="7" name="Куб 6"/>
          <p:cNvSpPr/>
          <p:nvPr/>
        </p:nvSpPr>
        <p:spPr>
          <a:xfrm>
            <a:off x="2389970" y="1064926"/>
            <a:ext cx="6646526" cy="1571986"/>
          </a:xfrm>
          <a:prstGeom prst="cube">
            <a:avLst>
              <a:gd name="adj" fmla="val 1486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чергово-диспетчерських служб місцевих органів виконавчої влади, органів місцевого самоврядування і диспетчерських служб суб'єктів господарювання, у власності або у користуванні яких є хоча б один об'єкт підвищеної небезпеки.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8740" y="1052736"/>
            <a:ext cx="205217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Фахівці, </a:t>
            </a:r>
            <a:r>
              <a:rPr lang="uk-UA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яких пов’язана з організацією і здійсненням заходів з </a:t>
            </a:r>
            <a:r>
              <a:rPr lang="uk-UA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 ЦЗ</a:t>
            </a:r>
            <a:endParaRPr lang="uk-UA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1131540" y="6238473"/>
            <a:ext cx="7318454" cy="43088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КМ України від </a:t>
            </a:r>
            <a:r>
              <a:rPr lang="uk-UA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березня 2018 р. № </a:t>
            </a:r>
            <a: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7232" y="5962054"/>
            <a:ext cx="784448" cy="923330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82"/>
          <p:cNvSpPr/>
          <p:nvPr/>
        </p:nvSpPr>
        <p:spPr>
          <a:xfrm>
            <a:off x="907232" y="6158825"/>
            <a:ext cx="7920880" cy="590182"/>
          </a:xfrm>
          <a:prstGeom prst="rect">
            <a:avLst/>
          </a:prstGeom>
          <a:noFill/>
          <a:ln w="63500" cmpd="thinThick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indent="317500" algn="just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22428" y="5962054"/>
            <a:ext cx="784448" cy="923330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/>
        </p:nvSpPr>
        <p:spPr bwMode="auto">
          <a:xfrm>
            <a:off x="156500" y="116632"/>
            <a:ext cx="8807988" cy="78034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uk-UA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структура функціональної підготовки з питань цивільного захисту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0192" y="3985030"/>
            <a:ext cx="1970721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У </a:t>
            </a:r>
            <a:r>
              <a:rPr lang="uk-UA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рік </a:t>
            </a:r>
            <a:r>
              <a:rPr lang="uk-UA" sz="20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на посаду і в подальшому </a:t>
            </a:r>
            <a:r>
              <a:rPr lang="uk-UA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на три </a:t>
            </a:r>
            <a:r>
              <a:rPr lang="uk-UA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роки </a:t>
            </a:r>
            <a:r>
              <a:rPr lang="uk-UA" sz="20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2368180" y="5229200"/>
            <a:ext cx="6668316" cy="720080"/>
          </a:xfrm>
          <a:prstGeom prst="cube">
            <a:avLst>
              <a:gd name="adj" fmla="val 1695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роботу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консультаційних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пунктів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органах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651</TotalTime>
  <Words>843</Words>
  <Application>Microsoft Office PowerPoint</Application>
  <PresentationFormat>Екран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НМЦ</dc:creator>
  <cp:lastModifiedBy>Роман</cp:lastModifiedBy>
  <cp:revision>78</cp:revision>
  <dcterms:created xsi:type="dcterms:W3CDTF">2021-01-27T17:30:11Z</dcterms:created>
  <dcterms:modified xsi:type="dcterms:W3CDTF">2021-01-28T20:27:57Z</dcterms:modified>
</cp:coreProperties>
</file>