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87" r:id="rId3"/>
  </p:sldMasterIdLst>
  <p:sldIdLst>
    <p:sldId id="256" r:id="rId4"/>
    <p:sldId id="261" r:id="rId5"/>
    <p:sldId id="290" r:id="rId6"/>
    <p:sldId id="299" r:id="rId7"/>
    <p:sldId id="296" r:id="rId8"/>
    <p:sldId id="297" r:id="rId9"/>
    <p:sldId id="298" r:id="rId10"/>
    <p:sldId id="288" r:id="rId11"/>
    <p:sldId id="265" r:id="rId12"/>
    <p:sldId id="287" r:id="rId13"/>
    <p:sldId id="291" r:id="rId14"/>
    <p:sldId id="292" r:id="rId15"/>
    <p:sldId id="286" r:id="rId16"/>
  </p:sldIdLst>
  <p:sldSz cx="9144000" cy="6858000" type="screen4x3"/>
  <p:notesSz cx="7559675" cy="10691813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тексту заголовка клацніть мишею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редагування структури клацніть мишею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Другий рівень структури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Третій рівень структури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Четвертий рівень структури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П'ятий рівень структури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Шостий рівень структури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Сьомий рівень структури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тексту заголовка клацніть мишею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редагування структури клацніть мишею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Другий рівень структури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Третій рівень структури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Четвертий рівень структури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П'ятий рівень структури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Шостий рівень структури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Сьомий рівень структури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тексту заголовка клацніть мишею</a:t>
            </a: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редагування структури клацніть мишею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Другий рівень структури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Третій рівень структури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Четвертий рівень структури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П'ятий рівень структури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Шостий рівень структури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Сьомий рівень структури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467544" y="2499840"/>
            <a:ext cx="8244456" cy="310708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endParaRPr lang="uk-UA" sz="2000" dirty="0" smtClean="0"/>
          </a:p>
          <a:p>
            <a:pPr algn="ctr">
              <a:lnSpc>
                <a:spcPct val="100000"/>
              </a:lnSpc>
            </a:pPr>
            <a:r>
              <a:rPr lang="uk-UA" sz="4400" dirty="0" smtClean="0">
                <a:solidFill>
                  <a:srgbClr val="FFFF00"/>
                </a:solidFill>
              </a:rPr>
              <a:t>Реалізація </a:t>
            </a:r>
          </a:p>
          <a:p>
            <a:pPr algn="ctr">
              <a:lnSpc>
                <a:spcPct val="100000"/>
              </a:lnSpc>
            </a:pPr>
            <a:r>
              <a:rPr lang="uk-UA" sz="4400" dirty="0" smtClean="0">
                <a:solidFill>
                  <a:srgbClr val="FFFF00"/>
                </a:solidFill>
              </a:rPr>
              <a:t>у територіальних </a:t>
            </a:r>
            <a:r>
              <a:rPr lang="uk-UA" sz="4400" dirty="0">
                <a:solidFill>
                  <a:srgbClr val="FFFF00"/>
                </a:solidFill>
              </a:rPr>
              <a:t>громадах повноважень у сфері цивільного захисту</a:t>
            </a:r>
            <a:endParaRPr lang="uk-UA" sz="4400" b="1" strike="noStrike" spc="-1" dirty="0">
              <a:solidFill>
                <a:srgbClr val="FFFF00"/>
              </a:solidFill>
              <a:latin typeface="Arial"/>
            </a:endParaRPr>
          </a:p>
        </p:txBody>
      </p:sp>
      <p:pic>
        <p:nvPicPr>
          <p:cNvPr id="154" name="Picture 1"/>
          <p:cNvPicPr/>
          <p:nvPr/>
        </p:nvPicPr>
        <p:blipFill>
          <a:blip r:embed="rId2"/>
          <a:stretch/>
        </p:blipFill>
        <p:spPr>
          <a:xfrm>
            <a:off x="3563888" y="369960"/>
            <a:ext cx="1978920" cy="197892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5" name="Picture 2"/>
          <p:cNvPicPr/>
          <p:nvPr/>
        </p:nvPicPr>
        <p:blipFill>
          <a:blip r:embed="rId2"/>
          <a:stretch/>
        </p:blipFill>
        <p:spPr>
          <a:xfrm>
            <a:off x="-36360" y="-27360"/>
            <a:ext cx="9179640" cy="6910920"/>
          </a:xfrm>
          <a:prstGeom prst="rect">
            <a:avLst/>
          </a:prstGeom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272096" y="228579"/>
            <a:ext cx="87106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14)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організація виконання вимог законодавства щодо створення, використання, утримання та реконструкції </a:t>
            </a:r>
            <a:r>
              <a:rPr lang="uk-UA" sz="2400" b="1" u="sng" dirty="0">
                <a:latin typeface="Times New Roman" pitchFamily="18" charset="0"/>
                <a:cs typeface="Times New Roman" pitchFamily="18" charset="0"/>
              </a:rPr>
              <a:t>фонду захисних споруд цивільного захисту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457200"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54" y="2348880"/>
            <a:ext cx="8609012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6578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5" name="Picture 2"/>
          <p:cNvPicPr/>
          <p:nvPr/>
        </p:nvPicPr>
        <p:blipFill>
          <a:blip r:embed="rId2"/>
          <a:stretch/>
        </p:blipFill>
        <p:spPr>
          <a:xfrm>
            <a:off x="-36360" y="-27360"/>
            <a:ext cx="9179640" cy="6910920"/>
          </a:xfrm>
          <a:prstGeom prst="rect">
            <a:avLst/>
          </a:prstGeom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301866" y="764704"/>
            <a:ext cx="87106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15)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визначення потреби фонду захисних споруд цивільного захисту;</a:t>
            </a:r>
          </a:p>
          <a:p>
            <a:pPr indent="457200"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16)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планування та організація роботи з дообладнання або спорудження в особливий період підвальних та інших заглиблених приміщень для укриття населення;</a:t>
            </a:r>
          </a:p>
          <a:p>
            <a:pPr indent="457200"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17)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прийняття рішень про подальше використання захисних споруд цивільного захисту державної та комунальної власності у разі банкрутства (ліквідації) суб’єкта господарювання, на балансі якого вона перебуває, та безхазяйних захисних споруд;</a:t>
            </a:r>
          </a:p>
          <a:p>
            <a:pPr indent="457200" algn="just"/>
            <a:r>
              <a:rPr lang="uk-UA" sz="2400" b="1" u="sng" dirty="0" smtClean="0">
                <a:latin typeface="Times New Roman" pitchFamily="18" charset="0"/>
                <a:cs typeface="Times New Roman" pitchFamily="18" charset="0"/>
              </a:rPr>
              <a:t>18) </a:t>
            </a:r>
            <a:r>
              <a:rPr lang="uk-UA" sz="2400" b="1" u="sng" dirty="0">
                <a:latin typeface="Times New Roman" pitchFamily="18" charset="0"/>
                <a:cs typeface="Times New Roman" pitchFamily="18" charset="0"/>
              </a:rPr>
              <a:t>організація обліку фонду захисних споруд цивільного захисту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457200"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19)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здійснення контролю за утриманням та станом готовності захисних споруд цивільного захисту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49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5" name="Picture 2"/>
          <p:cNvPicPr/>
          <p:nvPr/>
        </p:nvPicPr>
        <p:blipFill>
          <a:blip r:embed="rId2"/>
          <a:stretch/>
        </p:blipFill>
        <p:spPr>
          <a:xfrm>
            <a:off x="-36360" y="-27360"/>
            <a:ext cx="9179640" cy="6910920"/>
          </a:xfrm>
          <a:prstGeom prst="rect">
            <a:avLst/>
          </a:prstGeom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272096" y="228579"/>
            <a:ext cx="87106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20)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організація проведення технічної інвентаризації захисних споруд цивільного захисту, виключення їх за погодженням з центральним органом виконавчої влади, який забезпечує формування та реалізує державну політику у сфері цивільного захисту, з фонду захисних споруд цивільного захисту;</a:t>
            </a:r>
          </a:p>
          <a:p>
            <a:pPr indent="457200"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21)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реалізація заходів, спрямованих на поліпшення пожежної безпеки суб’єктів господарювання комунальної форми власності;</a:t>
            </a:r>
          </a:p>
          <a:p>
            <a:pPr indent="457200"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22)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здійснення інших повноважень у сфері цивільного захисту, передбачених Кодексом цивільного захисту та іншими законодавчими актами. 	</a:t>
            </a:r>
          </a:p>
          <a:p>
            <a:pPr indent="457200"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857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6" name="CustomShape 1"/>
          <p:cNvSpPr/>
          <p:nvPr/>
        </p:nvSpPr>
        <p:spPr>
          <a:xfrm>
            <a:off x="2196000" y="2997000"/>
            <a:ext cx="4535280" cy="583321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spcBef>
                <a:spcPts val="1599"/>
              </a:spcBef>
            </a:pPr>
            <a:r>
              <a:rPr lang="uk-UA" sz="3200" b="1" strike="noStrike" spc="-1" dirty="0">
                <a:solidFill>
                  <a:srgbClr val="FFFF00"/>
                </a:solidFill>
                <a:latin typeface="Times New Roman"/>
                <a:ea typeface="DejaVu Sans"/>
              </a:rPr>
              <a:t>ДЯКУЮ ЗА УВАГУ!</a:t>
            </a:r>
            <a:endParaRPr lang="uk-UA" sz="3200" b="0" strike="noStrike" spc="-1" dirty="0">
              <a:solidFill>
                <a:srgbClr val="FFFF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5" name="Picture 2"/>
          <p:cNvPicPr/>
          <p:nvPr/>
        </p:nvPicPr>
        <p:blipFill>
          <a:blip r:embed="rId2"/>
          <a:stretch/>
        </p:blipFill>
        <p:spPr>
          <a:xfrm>
            <a:off x="-36360" y="-27360"/>
            <a:ext cx="9179640" cy="6911640"/>
          </a:xfrm>
          <a:prstGeom prst="rect">
            <a:avLst/>
          </a:prstGeom>
          <a:ln>
            <a:noFill/>
          </a:ln>
        </p:spPr>
      </p:pic>
      <p:sp>
        <p:nvSpPr>
          <p:cNvPr id="396" name="CustomShape 1"/>
          <p:cNvSpPr/>
          <p:nvPr/>
        </p:nvSpPr>
        <p:spPr>
          <a:xfrm>
            <a:off x="251520" y="225360"/>
            <a:ext cx="8712968" cy="600018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indent="457200"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 липня 2020 року Верховною Радою України прийнято Постанову «Про утворення та ліквідацію районів». Внаслідок чого у Закарпатській області замість 13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утворено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районів,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саме: Берегівський, Мукачівський, Рахівський, Тячівський, Ужгородський, Хустський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/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до розпорядження КМУ від 13.05.2020 р. № 572-р ,,Про затвердження перспективного плану формування територій громад Закарпатської області” на території області утворено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64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територіальні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громади.</a:t>
            </a:r>
          </a:p>
          <a:p>
            <a:pPr indent="457200" algn="just"/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Зміна адміністративно-територіального устрою області на рівні районів і громад – важливий етап розвитку країни, але це призвело до зміни розподілу повноважень із захисту населення і території від надзвичайних ситуацій та системи органів управління і сил цивільного захисту.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5" name="Picture 2"/>
          <p:cNvPicPr/>
          <p:nvPr/>
        </p:nvPicPr>
        <p:blipFill>
          <a:blip r:embed="rId2"/>
          <a:stretch/>
        </p:blipFill>
        <p:spPr>
          <a:xfrm>
            <a:off x="-36360" y="-27360"/>
            <a:ext cx="9179640" cy="6911640"/>
          </a:xfrm>
          <a:prstGeom prst="rect">
            <a:avLst/>
          </a:prstGeom>
          <a:ln>
            <a:noFill/>
          </a:ln>
        </p:spPr>
      </p:pic>
      <p:sp>
        <p:nvSpPr>
          <p:cNvPr id="396" name="CustomShape 1"/>
          <p:cNvSpPr/>
          <p:nvPr/>
        </p:nvSpPr>
        <p:spPr>
          <a:xfrm>
            <a:off x="251520" y="225360"/>
            <a:ext cx="8712968" cy="636952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indent="457200"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із основних заходів реформування адміністративно-територіального устрою країни є побудова системи захисту населення і територій від надзвичайних ситуацій, яка спроможна забезпечити безпеку людини.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Статтею 19 Кодексу цивільного захисту України </a:t>
            </a:r>
            <a:r>
              <a:rPr lang="uk-UA" sz="2400" b="1" u="sng" dirty="0">
                <a:latin typeface="Times New Roman" pitchFamily="18" charset="0"/>
                <a:cs typeface="Times New Roman" pitchFamily="18" charset="0"/>
              </a:rPr>
              <a:t>визначено повноваження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та посилено </a:t>
            </a:r>
            <a:r>
              <a:rPr lang="uk-UA" sz="2400" b="1" u="sng" dirty="0">
                <a:latin typeface="Times New Roman" pitchFamily="18" charset="0"/>
                <a:cs typeface="Times New Roman" pitchFamily="18" charset="0"/>
              </a:rPr>
              <a:t>роль органів виконавчої влади, органів місцевого самоврядування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щодо реалізації заходів цивільного захисту населення та протидії надзвичайним ситуаціям. До них належать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457200"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) забезпечення цивільного захисту на відповідній території;</a:t>
            </a:r>
          </a:p>
          <a:p>
            <a:pPr indent="457200"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2) забезпечення виконання завдань створеними ними ланками територіальних підсистем;</a:t>
            </a:r>
          </a:p>
          <a:p>
            <a:pPr indent="457200"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3) забезпечення реалізації вимог техногенної та пожежної безпеки на суб’єктах господарювання, що належать до сфери їх управління, які можуть створити реальну загрозу виникнення аварії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406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5" name="Picture 2"/>
          <p:cNvPicPr/>
          <p:nvPr/>
        </p:nvPicPr>
        <p:blipFill>
          <a:blip r:embed="rId2"/>
          <a:stretch/>
        </p:blipFill>
        <p:spPr>
          <a:xfrm>
            <a:off x="-36360" y="-27360"/>
            <a:ext cx="9179640" cy="6911640"/>
          </a:xfrm>
          <a:prstGeom prst="rect">
            <a:avLst/>
          </a:prstGeom>
          <a:ln>
            <a:noFill/>
          </a:ln>
        </p:spPr>
      </p:pic>
      <p:pic>
        <p:nvPicPr>
          <p:cNvPr id="1026" name="Picture 2" descr="C:\Users\Матола\Desktop\Безымянный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99" y="752475"/>
            <a:ext cx="8982397" cy="5078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5532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5" name="Picture 2"/>
          <p:cNvPicPr/>
          <p:nvPr/>
        </p:nvPicPr>
        <p:blipFill>
          <a:blip r:embed="rId2"/>
          <a:stretch/>
        </p:blipFill>
        <p:spPr>
          <a:xfrm>
            <a:off x="-28568" y="-7221"/>
            <a:ext cx="9179640" cy="6910920"/>
          </a:xfrm>
          <a:prstGeom prst="rect">
            <a:avLst/>
          </a:prstGeom>
          <a:ln>
            <a:noFill/>
          </a:ln>
        </p:spPr>
      </p:pic>
      <p:sp>
        <p:nvSpPr>
          <p:cNvPr id="607" name="CustomShape 2"/>
          <p:cNvSpPr/>
          <p:nvPr/>
        </p:nvSpPr>
        <p:spPr>
          <a:xfrm>
            <a:off x="8280000" y="6480000"/>
            <a:ext cx="792000" cy="214560"/>
          </a:xfrm>
          <a:prstGeom prst="rect">
            <a:avLst/>
          </a:prstGeom>
          <a:gradFill rotWithShape="0">
            <a:gsLst>
              <a:gs pos="0">
                <a:srgbClr val="FFEEDD"/>
              </a:gs>
              <a:gs pos="50000">
                <a:srgbClr val="FFFFFF"/>
              </a:gs>
              <a:gs pos="100000">
                <a:srgbClr val="FFEEDD"/>
              </a:gs>
            </a:gsLst>
            <a:lin ang="54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6000" tIns="36000" rIns="36000" bIns="36000" anchor="ctr" anchorCtr="1">
            <a:noAutofit/>
          </a:bodyPr>
          <a:lstStyle/>
          <a:p>
            <a:pPr algn="ctr">
              <a:lnSpc>
                <a:spcPct val="70000"/>
              </a:lnSpc>
            </a:pPr>
            <a:r>
              <a:rPr lang="uk-UA" sz="1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СЛАЙД 10</a:t>
            </a:r>
            <a:endParaRPr lang="uk-UA" sz="1200" b="0" strike="noStrike" spc="-1">
              <a:latin typeface="Aria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2096" y="116632"/>
            <a:ext cx="871068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2400" b="1" u="sng" dirty="0">
                <a:latin typeface="Times New Roman" pitchFamily="18" charset="0"/>
                <a:cs typeface="Times New Roman" pitchFamily="18" charset="0"/>
              </a:rPr>
              <a:t>4) розроблення та забезпечення реалізації програм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та планів заходів </a:t>
            </a:r>
            <a:r>
              <a:rPr lang="uk-UA" sz="2400" b="1" u="sng" dirty="0">
                <a:latin typeface="Times New Roman" pitchFamily="18" charset="0"/>
                <a:cs typeface="Times New Roman" pitchFamily="18" charset="0"/>
              </a:rPr>
              <a:t>у сфері цивільного захисту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зокрема спрямованих на захист населення і територій від надзвичайних ситуацій та запобігання їх виникненню, забезпечення техногенної та пожежної безпеки;</a:t>
            </a:r>
          </a:p>
          <a:p>
            <a:pPr indent="457200"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5) керівництво створеними ними аварійно-рятувальними службами, формуваннями та спеціалізованими службами цивільного захисту, місцевою та добровільною пожежною охороною, забезпечення їх діяльності та здійснення контролю за готовністю до дій за призначенням;</a:t>
            </a:r>
          </a:p>
          <a:p>
            <a:pPr indent="457200" algn="just"/>
            <a:r>
              <a:rPr lang="uk-UA" sz="2400" b="1" u="sng" dirty="0">
                <a:latin typeface="Times New Roman" pitchFamily="18" charset="0"/>
                <a:cs typeface="Times New Roman" pitchFamily="18" charset="0"/>
              </a:rPr>
              <a:t>6) створення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за погодженням з центральним органом виконавчої влади, який забезпечує формування та реалізує державну політику у сфері цивільного захисту, та </a:t>
            </a:r>
            <a:r>
              <a:rPr lang="uk-UA" sz="2400" b="1" u="sng" dirty="0">
                <a:latin typeface="Times New Roman" pitchFamily="18" charset="0"/>
                <a:cs typeface="Times New Roman" pitchFamily="18" charset="0"/>
              </a:rPr>
              <a:t>підтримання у постійній готовності місцевої системи централізованого оповіщення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про загрозу або виникнення надзвичайних ситуацій, здійснення її модернізації та забезпечення функціонування;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130820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5" name="Picture 2"/>
          <p:cNvPicPr/>
          <p:nvPr/>
        </p:nvPicPr>
        <p:blipFill>
          <a:blip r:embed="rId2"/>
          <a:stretch/>
        </p:blipFill>
        <p:spPr>
          <a:xfrm>
            <a:off x="-28568" y="-7221"/>
            <a:ext cx="9179640" cy="6910920"/>
          </a:xfrm>
          <a:prstGeom prst="rect">
            <a:avLst/>
          </a:prstGeom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272096" y="116632"/>
            <a:ext cx="87106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) забезпечення оповіщення та інформування населення про загрозу і виникнення надзвичайних ситуацій, у тому числі в доступній для осіб з вадами зору та слуху формі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pic>
        <p:nvPicPr>
          <p:cNvPr id="2050" name="Picture 2" descr="C:\Users\Матола\Desktop\Безымянный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24" y="1868163"/>
            <a:ext cx="8240823" cy="4826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5974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5" name="Picture 2"/>
          <p:cNvPicPr/>
          <p:nvPr/>
        </p:nvPicPr>
        <p:blipFill>
          <a:blip r:embed="rId2"/>
          <a:stretch/>
        </p:blipFill>
        <p:spPr>
          <a:xfrm>
            <a:off x="-28568" y="-7221"/>
            <a:ext cx="9179640" cy="6910920"/>
          </a:xfrm>
          <a:prstGeom prst="rect">
            <a:avLst/>
          </a:prstGeom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272096" y="116632"/>
            <a:ext cx="87106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2096" y="476672"/>
            <a:ext cx="87106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b="1" u="sng" dirty="0">
                <a:latin typeface="Times New Roman" pitchFamily="18" charset="0"/>
                <a:cs typeface="Times New Roman" pitchFamily="18" charset="0"/>
              </a:rPr>
              <a:t>8) організація робіт з ліквідації наслідків надзвичайних ситуацій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на відповідній території міст, селищ та сіл, а також радіаційного, хімічного, біологічного, медичного захисту населення та інженерного захисту територій від наслідків таких ситуацій;</a:t>
            </a:r>
          </a:p>
          <a:p>
            <a:pPr indent="457200"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9) організація та керівництво проведенням відновлювальних робіт з ліквідації наслідків надзвичайних ситуацій;</a:t>
            </a:r>
          </a:p>
          <a:p>
            <a:pPr indent="457200" algn="just"/>
            <a:r>
              <a:rPr lang="uk-UA" b="1" u="sng" dirty="0">
                <a:latin typeface="Times New Roman" pitchFamily="18" charset="0"/>
                <a:cs typeface="Times New Roman" pitchFamily="18" charset="0"/>
              </a:rPr>
              <a:t>10) організація та здійснення евакуації населення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майна у безпечні райони, їх розміщення та життєзабезпечення населення;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Матола\Desktop\Новый рисунок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612" y="3212976"/>
            <a:ext cx="8821280" cy="3127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0912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1" name="Picture 2"/>
          <p:cNvPicPr/>
          <p:nvPr/>
        </p:nvPicPr>
        <p:blipFill>
          <a:blip r:embed="rId2"/>
          <a:stretch/>
        </p:blipFill>
        <p:spPr>
          <a:xfrm>
            <a:off x="0" y="-36888"/>
            <a:ext cx="9179640" cy="6910920"/>
          </a:xfrm>
          <a:prstGeom prst="rect">
            <a:avLst/>
          </a:prstGeom>
          <a:ln>
            <a:noFill/>
          </a:ln>
        </p:spPr>
      </p:pic>
      <p:sp>
        <p:nvSpPr>
          <p:cNvPr id="392" name="CustomShape 1"/>
          <p:cNvSpPr/>
          <p:nvPr/>
        </p:nvSpPr>
        <p:spPr>
          <a:xfrm>
            <a:off x="268984" y="620688"/>
            <a:ext cx="8568952" cy="48958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6800" rIns="90000" bIns="46800">
            <a:spAutoFit/>
          </a:bodyPr>
          <a:lstStyle/>
          <a:p>
            <a:pPr indent="457200" algn="just"/>
            <a:r>
              <a:rPr lang="uk-UA" sz="2400" b="1" u="sng" dirty="0" smtClean="0">
                <a:latin typeface="Times New Roman" pitchFamily="18" charset="0"/>
                <a:cs typeface="Times New Roman" pitchFamily="18" charset="0"/>
              </a:rPr>
              <a:t>11) </a:t>
            </a:r>
            <a:r>
              <a:rPr lang="uk-UA" sz="2400" b="1" u="sng" dirty="0">
                <a:latin typeface="Times New Roman" pitchFamily="18" charset="0"/>
                <a:cs typeface="Times New Roman" pitchFamily="18" charset="0"/>
              </a:rPr>
              <a:t>створення і використання матеріальних резервів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для запобігання та ліквідації наслідків надзвичайних ситуацій;</a:t>
            </a:r>
          </a:p>
          <a:p>
            <a:pPr indent="457200"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12)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завчасне накопичення і підтримання у постійній готовності засобів індивідуального захисту для населення, яке проживає у прогнозованих зонах хімічного забруднення і зонах спостереження суб’єктів господарювання радіаційної небезпеки I і II категорій, та формувань цивільного захисту, а також приладів дозиметричного і хімічного контролю та розвідки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457200" algn="just"/>
            <a:r>
              <a:rPr lang="uk-UA" sz="2400" b="1" u="sng" dirty="0" smtClean="0">
                <a:latin typeface="Times New Roman" pitchFamily="18" charset="0"/>
                <a:cs typeface="Times New Roman" pitchFamily="18" charset="0"/>
              </a:rPr>
              <a:t>13) </a:t>
            </a:r>
            <a:r>
              <a:rPr lang="uk-UA" sz="2400" b="1" u="sng" dirty="0">
                <a:latin typeface="Times New Roman" pitchFamily="18" charset="0"/>
                <a:cs typeface="Times New Roman" pitchFamily="18" charset="0"/>
              </a:rPr>
              <a:t>забезпечення навчання з питань цивільного захисту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посадових осіб органів місцевого самоврядування та суб’єктів господарювання комунальної власності, </a:t>
            </a:r>
            <a:r>
              <a:rPr lang="uk-UA" sz="2400" b="1" u="sng" dirty="0">
                <a:latin typeface="Times New Roman" pitchFamily="18" charset="0"/>
                <a:cs typeface="Times New Roman" pitchFamily="18" charset="0"/>
              </a:rPr>
              <a:t>здійснення підготовки населення до дій у надзвичайних ситуаціях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415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5" name="Picture 2"/>
          <p:cNvPicPr/>
          <p:nvPr/>
        </p:nvPicPr>
        <p:blipFill>
          <a:blip r:embed="rId2"/>
          <a:stretch/>
        </p:blipFill>
        <p:spPr>
          <a:xfrm>
            <a:off x="-36360" y="-27360"/>
            <a:ext cx="9179640" cy="6910920"/>
          </a:xfrm>
          <a:prstGeom prst="rect">
            <a:avLst/>
          </a:prstGeom>
          <a:ln>
            <a:noFill/>
          </a:ln>
        </p:spPr>
      </p:pic>
      <p:sp>
        <p:nvSpPr>
          <p:cNvPr id="606" name="CustomShape 1"/>
          <p:cNvSpPr/>
          <p:nvPr/>
        </p:nvSpPr>
        <p:spPr>
          <a:xfrm>
            <a:off x="107640" y="44640"/>
            <a:ext cx="8854560" cy="36787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uk-UA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		</a:t>
            </a:r>
            <a:endParaRPr lang="uk-UA" sz="1800" b="0" strike="noStrike" spc="-1" dirty="0">
              <a:latin typeface="Arial"/>
            </a:endParaRPr>
          </a:p>
        </p:txBody>
      </p:sp>
      <p:sp>
        <p:nvSpPr>
          <p:cNvPr id="607" name="CustomShape 2"/>
          <p:cNvSpPr/>
          <p:nvPr/>
        </p:nvSpPr>
        <p:spPr>
          <a:xfrm>
            <a:off x="8280000" y="6480000"/>
            <a:ext cx="792000" cy="214560"/>
          </a:xfrm>
          <a:prstGeom prst="rect">
            <a:avLst/>
          </a:prstGeom>
          <a:gradFill rotWithShape="0">
            <a:gsLst>
              <a:gs pos="0">
                <a:srgbClr val="FFEEDD"/>
              </a:gs>
              <a:gs pos="50000">
                <a:srgbClr val="FFFFFF"/>
              </a:gs>
              <a:gs pos="100000">
                <a:srgbClr val="FFEEDD"/>
              </a:gs>
            </a:gsLst>
            <a:lin ang="54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6000" tIns="36000" rIns="36000" bIns="36000" anchor="ctr" anchorCtr="1">
            <a:noAutofit/>
          </a:bodyPr>
          <a:lstStyle/>
          <a:p>
            <a:pPr algn="ctr">
              <a:lnSpc>
                <a:spcPct val="70000"/>
              </a:lnSpc>
            </a:pPr>
            <a:r>
              <a:rPr lang="uk-UA" sz="1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СЛАЙД 10</a:t>
            </a:r>
            <a:endParaRPr lang="uk-UA" sz="1200" b="0" strike="noStrike" spc="-1">
              <a:latin typeface="Aria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16632"/>
            <a:ext cx="871296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uk-U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44825"/>
            <a:ext cx="8800904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1947</TotalTime>
  <Words>726</Words>
  <Application>Microsoft Office PowerPoint</Application>
  <PresentationFormat>Экран (4:3)</PresentationFormat>
  <Paragraphs>42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Матола</cp:lastModifiedBy>
  <cp:revision>384</cp:revision>
  <cp:lastPrinted>2021-01-28T14:46:08Z</cp:lastPrinted>
  <dcterms:created xsi:type="dcterms:W3CDTF">2020-08-28T09:08:58Z</dcterms:created>
  <dcterms:modified xsi:type="dcterms:W3CDTF">2021-01-28T14:48:08Z</dcterms:modified>
  <dc:language>uk-UA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31</vt:i4>
  </property>
</Properties>
</file>